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17"/>
  </p:notesMasterIdLst>
  <p:sldIdLst>
    <p:sldId id="256" r:id="rId2"/>
    <p:sldId id="261" r:id="rId3"/>
    <p:sldId id="262" r:id="rId4"/>
    <p:sldId id="267" r:id="rId5"/>
    <p:sldId id="270" r:id="rId6"/>
    <p:sldId id="279" r:id="rId7"/>
    <p:sldId id="268" r:id="rId8"/>
    <p:sldId id="272" r:id="rId9"/>
    <p:sldId id="273" r:id="rId10"/>
    <p:sldId id="274" r:id="rId11"/>
    <p:sldId id="275" r:id="rId12"/>
    <p:sldId id="276" r:id="rId13"/>
    <p:sldId id="277" r:id="rId14"/>
    <p:sldId id="27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6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B1316-56FD-754F-AFAA-5C9F08F28477}" type="datetimeFigureOut">
              <a:rPr lang="en-US" smtClean="0"/>
              <a:t>3/5/17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1EEE1-DDBD-3840-A356-A46C5039E078}" type="slidenum">
              <a:rPr lang="en-US" smtClean="0"/>
              <a:t>‹#›</a:t>
            </a:fld>
            <a:endParaRPr lang="en-US"/>
          </a:p>
        </p:txBody>
      </p:sp>
    </p:spTree>
    <p:extLst>
      <p:ext uri="{BB962C8B-B14F-4D97-AF65-F5344CB8AC3E}">
        <p14:creationId xmlns:p14="http://schemas.microsoft.com/office/powerpoint/2010/main" val="40424842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31B7D-2AE0-6B4B-B185-7F22B141B275}" type="slidenum">
              <a:rPr lang="en-US" smtClean="0"/>
              <a:t>2</a:t>
            </a:fld>
            <a:endParaRPr lang="en-US"/>
          </a:p>
        </p:txBody>
      </p:sp>
    </p:spTree>
    <p:extLst>
      <p:ext uri="{BB962C8B-B14F-4D97-AF65-F5344CB8AC3E}">
        <p14:creationId xmlns:p14="http://schemas.microsoft.com/office/powerpoint/2010/main" val="6073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31B7D-2AE0-6B4B-B185-7F22B141B275}" type="slidenum">
              <a:rPr lang="en-US" smtClean="0"/>
              <a:t>3</a:t>
            </a:fld>
            <a:endParaRPr lang="en-US"/>
          </a:p>
        </p:txBody>
      </p:sp>
    </p:spTree>
    <p:extLst>
      <p:ext uri="{BB962C8B-B14F-4D97-AF65-F5344CB8AC3E}">
        <p14:creationId xmlns:p14="http://schemas.microsoft.com/office/powerpoint/2010/main" val="293602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Graphic: K. Hayhoe</a:t>
            </a:r>
          </a:p>
          <a:p>
            <a:endParaRPr lang="en-US" dirty="0" smtClean="0"/>
          </a:p>
          <a:p>
            <a:r>
              <a:rPr lang="en-US" dirty="0" smtClean="0"/>
              <a:t>Data:</a:t>
            </a:r>
            <a:r>
              <a:rPr lang="en-US" baseline="0" dirty="0" smtClean="0"/>
              <a:t> IIASA, available online at: http://</a:t>
            </a:r>
            <a:r>
              <a:rPr lang="en-US" baseline="0" dirty="0" err="1" smtClean="0"/>
              <a:t>www.iiasa.ac.at</a:t>
            </a:r>
            <a:r>
              <a:rPr lang="en-US" baseline="0" dirty="0" smtClean="0"/>
              <a:t>/web-apps/</a:t>
            </a:r>
            <a:r>
              <a:rPr lang="en-US" baseline="0" dirty="0" err="1" smtClean="0"/>
              <a:t>tnt</a:t>
            </a:r>
            <a:r>
              <a:rPr lang="en-US" baseline="0" dirty="0" smtClean="0"/>
              <a:t>/</a:t>
            </a:r>
            <a:r>
              <a:rPr lang="en-US" baseline="0" dirty="0" err="1" smtClean="0"/>
              <a:t>RcpDb</a:t>
            </a:r>
            <a:r>
              <a:rPr lang="en-US" baseline="0" dirty="0" smtClean="0"/>
              <a:t>/</a:t>
            </a:r>
            <a:r>
              <a:rPr lang="en-US" baseline="0" dirty="0" err="1" smtClean="0"/>
              <a:t>dsd?Action</a:t>
            </a:r>
            <a:r>
              <a:rPr lang="en-US" baseline="0" dirty="0" smtClean="0"/>
              <a:t>=</a:t>
            </a:r>
            <a:r>
              <a:rPr lang="en-US" baseline="0" dirty="0" err="1" smtClean="0"/>
              <a:t>htmlpage&amp;page</a:t>
            </a:r>
            <a:r>
              <a:rPr lang="en-US" baseline="0" dirty="0" smtClean="0"/>
              <a:t>=compare</a:t>
            </a:r>
          </a:p>
          <a:p>
            <a:r>
              <a:rPr lang="en-US" baseline="0" dirty="0" smtClean="0"/>
              <a:t>Fossil fuel photo: </a:t>
            </a:r>
            <a:r>
              <a:rPr lang="en-US" dirty="0" smtClean="0"/>
              <a:t>Phil Noble,</a:t>
            </a:r>
            <a:r>
              <a:rPr lang="en-US" baseline="0" dirty="0" smtClean="0"/>
              <a:t> available online at: http://</a:t>
            </a:r>
            <a:r>
              <a:rPr lang="en-US" baseline="0" dirty="0" err="1" smtClean="0"/>
              <a:t>planetark.org</a:t>
            </a:r>
            <a:r>
              <a:rPr lang="en-US" baseline="0" dirty="0" smtClean="0"/>
              <a:t>/wen/52587</a:t>
            </a:r>
          </a:p>
          <a:p>
            <a:r>
              <a:rPr lang="en-US" baseline="0" dirty="0" smtClean="0"/>
              <a:t>Wind turbine photo: </a:t>
            </a:r>
            <a:r>
              <a:rPr lang="en-US" baseline="0" dirty="0" err="1" smtClean="0"/>
              <a:t>Chrishna</a:t>
            </a:r>
            <a:r>
              <a:rPr lang="en-US" baseline="0" dirty="0" smtClean="0"/>
              <a:t>, available online at: https://</a:t>
            </a:r>
            <a:r>
              <a:rPr lang="en-US" baseline="0" dirty="0" err="1" smtClean="0"/>
              <a:t>commons.wikimedia.org</a:t>
            </a:r>
            <a:r>
              <a:rPr lang="en-US" baseline="0" dirty="0" smtClean="0"/>
              <a:t>/wiki/</a:t>
            </a:r>
            <a:r>
              <a:rPr lang="en-US" baseline="0" dirty="0" err="1" smtClean="0"/>
              <a:t>File:Wind_turbines_on_blue_sky_with_clouds.jpg</a:t>
            </a: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29628" indent="-37472453"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175"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35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524"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699"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7665638D-2A42-954D-A568-F4A438A92669}" type="slidenum">
              <a:rPr lang="en-US" sz="1200"/>
              <a:pPr eaLnBrk="1" hangingPunct="1"/>
              <a:t>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CA"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E57208B9-B8CB-3E4D-AA46-2A1F12C9F214}"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AB58E7B-8C49-D34A-A4DD-F1C7B2BF09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CA" smtClean="0"/>
              <a:t>Click to edit Master text styles</a:t>
            </a:r>
          </a:p>
        </p:txBody>
      </p:sp>
      <p:sp>
        <p:nvSpPr>
          <p:cNvPr id="5" name="Date Placeholder 4"/>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6" name="Footer Placeholder 5"/>
          <p:cNvSpPr>
            <a:spLocks noGrp="1"/>
          </p:cNvSpPr>
          <p:nvPr>
            <p:ph type="ftr" sz="quarter" idx="11"/>
          </p:nvPr>
        </p:nvSpPr>
        <p:spPr>
          <a:xfrm>
            <a:off x="1120588" y="18825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E57208B9-B8CB-3E4D-AA46-2A1F12C9F214}"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CA"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E57208B9-B8CB-3E4D-AA46-2A1F12C9F214}"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CA" smtClean="0"/>
              <a:t>Drag picture to placeholder or click icon to add</a:t>
            </a:r>
            <a:endParaRPr dirty="0"/>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CA"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CA"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E57208B9-B8CB-3E4D-AA46-2A1F12C9F214}"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CA" smtClean="0"/>
              <a:t>Drag picture to placeholder or click icon to add</a:t>
            </a:r>
            <a:endParaRPr dirty="0"/>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CA" smtClean="0"/>
              <a:t>Drag picture to placeholder or click icon to add</a:t>
            </a:r>
            <a:endParaRPr dirty="0"/>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CA"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5"/>
            <a:ext cx="8204200" cy="987425"/>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92125" y="1676400"/>
            <a:ext cx="4016375" cy="357505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660900" y="1676400"/>
            <a:ext cx="4017963" cy="17113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660900" y="3540125"/>
            <a:ext cx="4017963" cy="17113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10"/>
          </p:nvPr>
        </p:nvSpPr>
        <p:spPr>
          <a:xfrm>
            <a:off x="180975" y="6424613"/>
            <a:ext cx="609600" cy="2286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570794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3" name="Slide Number Placeholder 2"/>
          <p:cNvSpPr>
            <a:spLocks noGrp="1"/>
          </p:cNvSpPr>
          <p:nvPr>
            <p:ph type="sldNum" sz="quarter" idx="10"/>
          </p:nvPr>
        </p:nvSpPr>
        <p:spPr>
          <a:xfrm>
            <a:off x="6553200" y="6248400"/>
            <a:ext cx="1905000" cy="457200"/>
          </a:xfrm>
        </p:spPr>
        <p:txBody>
          <a:bodyPr/>
          <a:lstStyle>
            <a:lvl1pPr>
              <a:defRPr/>
            </a:lvl1pPr>
          </a:lstStyle>
          <a:p>
            <a:fld id="{AAB58E7B-8C49-D34A-A4DD-F1C7B2BF094C}" type="slidenum">
              <a:rPr lang="en-US" smtClean="0"/>
              <a:t>‹#›</a:t>
            </a:fld>
            <a:endParaRPr lang="en-US"/>
          </a:p>
        </p:txBody>
      </p:sp>
    </p:spTree>
    <p:extLst>
      <p:ext uri="{BB962C8B-B14F-4D97-AF65-F5344CB8AC3E}">
        <p14:creationId xmlns:p14="http://schemas.microsoft.com/office/powerpoint/2010/main" val="300279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06400"/>
            <a:ext cx="7772400" cy="571500"/>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fld id="{E57208B9-B8CB-3E4D-AA46-2A1F12C9F214}" type="datetimeFigureOut">
              <a:rPr lang="en-US" smtClean="0"/>
              <a:t>3/5/17</a:t>
            </a:fld>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sz="1400"/>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AAB58E7B-8C49-D34A-A4DD-F1C7B2BF094C}" type="slidenum">
              <a:rPr lang="en-US" smtClean="0"/>
              <a:t>‹#›</a:t>
            </a:fld>
            <a:endParaRPr lang="en-US"/>
          </a:p>
        </p:txBody>
      </p:sp>
    </p:spTree>
    <p:extLst>
      <p:ext uri="{BB962C8B-B14F-4D97-AF65-F5344CB8AC3E}">
        <p14:creationId xmlns:p14="http://schemas.microsoft.com/office/powerpoint/2010/main" val="2215768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340940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41586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41586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187989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1879893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644060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644060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644060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644060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99070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99070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CA"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E57208B9-B8CB-3E4D-AA46-2A1F12C9F214}"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CA" smtClean="0"/>
              <a:t>Drag picture to placeholder or click icon to add</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990702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990702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4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682245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5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682245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6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682245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7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49134" y="188640"/>
            <a:ext cx="8640960" cy="6480720"/>
          </a:xfrm>
          <a:prstGeom prst="rect">
            <a:avLst/>
          </a:prstGeom>
          <a:solidFill>
            <a:schemeClr val="bg1"/>
          </a:solidFill>
          <a:ln w="6350">
            <a:solidFill>
              <a:schemeClr val="accent6">
                <a:lumMod val="50000"/>
              </a:schemeClr>
            </a:solidFill>
          </a:ln>
          <a:effectLst>
            <a:glow rad="101600">
              <a:schemeClr val="tx1">
                <a:lumMod val="65000"/>
                <a:lumOff val="35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83568" y="332656"/>
            <a:ext cx="7776864" cy="838200"/>
          </a:xfrm>
          <a:solidFill>
            <a:schemeClr val="tx1">
              <a:lumMod val="65000"/>
              <a:lumOff val="35000"/>
            </a:schemeClr>
          </a:solidFill>
        </p:spPr>
        <p:txBody>
          <a:bodyPr/>
          <a:lstStyle>
            <a:lvl1pPr>
              <a:defRPr>
                <a:solidFill>
                  <a:schemeClr val="bg1"/>
                </a:solidFill>
              </a:defRPr>
            </a:lvl1pPr>
          </a:lstStyle>
          <a:p>
            <a:r>
              <a:rPr lang="en-CA" smtClean="0"/>
              <a:t>Click to edit Master title style</a:t>
            </a:r>
            <a:endParaRPr lang="mk-MK" dirty="0"/>
          </a:p>
        </p:txBody>
      </p:sp>
    </p:spTree>
    <p:extLst>
      <p:ext uri="{BB962C8B-B14F-4D97-AF65-F5344CB8AC3E}">
        <p14:creationId xmlns:p14="http://schemas.microsoft.com/office/powerpoint/2010/main" val="268224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5" name="Footer Placeholder 4"/>
          <p:cNvSpPr>
            <a:spLocks noGrp="1"/>
          </p:cNvSpPr>
          <p:nvPr>
            <p:ph type="ftr" sz="quarter" idx="11"/>
          </p:nvPr>
        </p:nvSpPr>
        <p:spPr>
          <a:xfrm>
            <a:off x="1120588" y="18825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6" name="Footer Placeholder 5"/>
          <p:cNvSpPr>
            <a:spLocks noGrp="1"/>
          </p:cNvSpPr>
          <p:nvPr>
            <p:ph type="ftr" sz="quarter" idx="11"/>
          </p:nvPr>
        </p:nvSpPr>
        <p:spPr>
          <a:xfrm>
            <a:off x="1120588" y="18825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8" name="Footer Placeholder 7"/>
          <p:cNvSpPr>
            <a:spLocks noGrp="1"/>
          </p:cNvSpPr>
          <p:nvPr>
            <p:ph type="ftr" sz="quarter" idx="11"/>
          </p:nvPr>
        </p:nvSpPr>
        <p:spPr>
          <a:xfrm>
            <a:off x="1120588" y="188259"/>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76C992C-34CA-CC49-BD1F-930DEB5AA208}"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4" name="Footer Placeholder 3"/>
          <p:cNvSpPr>
            <a:spLocks noGrp="1"/>
          </p:cNvSpPr>
          <p:nvPr>
            <p:ph type="ftr" sz="quarter" idx="11"/>
          </p:nvPr>
        </p:nvSpPr>
        <p:spPr>
          <a:xfrm>
            <a:off x="1120588" y="188259"/>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3" name="Footer Placeholder 2"/>
          <p:cNvSpPr>
            <a:spLocks noGrp="1"/>
          </p:cNvSpPr>
          <p:nvPr>
            <p:ph type="ftr" sz="quarter" idx="11"/>
          </p:nvPr>
        </p:nvSpPr>
        <p:spPr>
          <a:xfrm>
            <a:off x="1120588" y="188259"/>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6580094" y="188259"/>
            <a:ext cx="2133600" cy="365125"/>
          </a:xfrm>
          <a:prstGeom prst="rect">
            <a:avLst/>
          </a:prstGeom>
        </p:spPr>
        <p:txBody>
          <a:bodyPr/>
          <a:lstStyle/>
          <a:p>
            <a:fld id="{BABC4F75-F9CA-704E-979F-B208324BA20D}" type="datetimeFigureOut">
              <a:rPr lang="en-US" smtClean="0"/>
              <a:t>3/5/17</a:t>
            </a:fld>
            <a:endParaRPr lang="en-US"/>
          </a:p>
        </p:txBody>
      </p:sp>
      <p:sp>
        <p:nvSpPr>
          <p:cNvPr id="6" name="Footer Placeholder 5"/>
          <p:cNvSpPr>
            <a:spLocks noGrp="1"/>
          </p:cNvSpPr>
          <p:nvPr>
            <p:ph type="ftr" sz="quarter" idx="11"/>
          </p:nvPr>
        </p:nvSpPr>
        <p:spPr>
          <a:xfrm>
            <a:off x="1120588" y="18825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6C992C-34CA-CC49-BD1F-930DEB5AA2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33420"/>
            <a:ext cx="8913813" cy="914400"/>
          </a:xfrm>
          <a:prstGeom prst="rect">
            <a:avLst/>
          </a:prstGeom>
          <a:solidFill>
            <a:schemeClr val="tx2"/>
          </a:solidFill>
        </p:spPr>
        <p:txBody>
          <a:bodyPr vert="horz" lIns="1188720" tIns="45720" rIns="274320" bIns="45720" rtlCol="0" anchor="ctr">
            <a:normAutofit/>
          </a:bodyPr>
          <a:lstStyle/>
          <a:p>
            <a:r>
              <a:rPr lang="en-CA" smtClean="0"/>
              <a:t>Click to edit Master title style</a:t>
            </a:r>
            <a:endParaRPr dirty="0"/>
          </a:p>
        </p:txBody>
      </p:sp>
      <p:sp>
        <p:nvSpPr>
          <p:cNvPr id="3" name="Text Placeholder 2"/>
          <p:cNvSpPr>
            <a:spLocks noGrp="1"/>
          </p:cNvSpPr>
          <p:nvPr>
            <p:ph type="body" idx="1"/>
          </p:nvPr>
        </p:nvSpPr>
        <p:spPr>
          <a:xfrm>
            <a:off x="914400" y="1365910"/>
            <a:ext cx="7810500" cy="49004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AAB58E7B-8C49-D34A-A4DD-F1C7B2BF094C}"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150000"/>
        <a:buFont typeface="Arial"/>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charset="2"/>
        <a:buChar char="Ø"/>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1729"/>
            <a:ext cx="8915400" cy="1454670"/>
          </a:xfrm>
        </p:spPr>
        <p:txBody>
          <a:bodyPr anchor="ctr">
            <a:noAutofit/>
          </a:bodyPr>
          <a:lstStyle/>
          <a:p>
            <a:r>
              <a:rPr lang="en-US" sz="5800" dirty="0" smtClean="0"/>
              <a:t>Climate Exercise – Day 1</a:t>
            </a:r>
            <a:endParaRPr lang="en-US" sz="5800" dirty="0"/>
          </a:p>
        </p:txBody>
      </p:sp>
      <p:sp>
        <p:nvSpPr>
          <p:cNvPr id="3" name="Subtitle 2"/>
          <p:cNvSpPr>
            <a:spLocks noGrp="1"/>
          </p:cNvSpPr>
          <p:nvPr>
            <p:ph type="body" idx="1"/>
          </p:nvPr>
        </p:nvSpPr>
        <p:spPr>
          <a:xfrm>
            <a:off x="914400" y="5619311"/>
            <a:ext cx="8001000" cy="777240"/>
          </a:xfrm>
        </p:spPr>
        <p:txBody>
          <a:bodyPr>
            <a:normAutofit/>
          </a:bodyPr>
          <a:lstStyle/>
          <a:p>
            <a:r>
              <a:rPr lang="en-US" sz="3200" dirty="0" smtClean="0"/>
              <a:t>KATHARINE HAYHOE</a:t>
            </a:r>
            <a:endParaRPr lang="en-US" sz="3200" dirty="0"/>
          </a:p>
        </p:txBody>
      </p:sp>
      <p:pic>
        <p:nvPicPr>
          <p:cNvPr id="4" name="Picture 3"/>
          <p:cNvPicPr>
            <a:picLocks noChangeAspect="1"/>
          </p:cNvPicPr>
          <p:nvPr/>
        </p:nvPicPr>
        <p:blipFill rotWithShape="1">
          <a:blip r:embed="rId2"/>
          <a:srcRect t="15339" b="8545"/>
          <a:stretch/>
        </p:blipFill>
        <p:spPr>
          <a:xfrm>
            <a:off x="0" y="295365"/>
            <a:ext cx="8915400" cy="3628556"/>
          </a:xfrm>
          <a:prstGeom prst="rect">
            <a:avLst/>
          </a:prstGeom>
        </p:spPr>
      </p:pic>
    </p:spTree>
    <p:extLst>
      <p:ext uri="{BB962C8B-B14F-4D97-AF65-F5344CB8AC3E}">
        <p14:creationId xmlns:p14="http://schemas.microsoft.com/office/powerpoint/2010/main" val="184495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SAMPLE.PLOTS -&gt; 3 TYPES OF EXCEL PLOTS</a:t>
            </a:r>
            <a:endParaRPr lang="en-US" dirty="0"/>
          </a:p>
        </p:txBody>
      </p:sp>
      <p:pic>
        <p:nvPicPr>
          <p:cNvPr id="4" name="Picture 3" descr="Screen Shot 2017-03-05 at 6.53.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58" y="1271646"/>
            <a:ext cx="7779325" cy="5248604"/>
          </a:xfrm>
          <a:prstGeom prst="rect">
            <a:avLst/>
          </a:prstGeom>
        </p:spPr>
      </p:pic>
    </p:spTree>
    <p:extLst>
      <p:ext uri="{BB962C8B-B14F-4D97-AF65-F5344CB8AC3E}">
        <p14:creationId xmlns:p14="http://schemas.microsoft.com/office/powerpoint/2010/main" val="399724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SAMPLE.PLOTS -&gt; 3 TYPES OF EXCEL PLOTS</a:t>
            </a:r>
            <a:endParaRPr lang="en-US" dirty="0"/>
          </a:p>
        </p:txBody>
      </p:sp>
      <p:pic>
        <p:nvPicPr>
          <p:cNvPr id="3" name="Picture 2" descr="Screen Shot 2017-03-05 at 6.53.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62" y="1355929"/>
            <a:ext cx="7850261" cy="5188068"/>
          </a:xfrm>
          <a:prstGeom prst="rect">
            <a:avLst/>
          </a:prstGeom>
        </p:spPr>
      </p:pic>
    </p:spTree>
    <p:extLst>
      <p:ext uri="{BB962C8B-B14F-4D97-AF65-F5344CB8AC3E}">
        <p14:creationId xmlns:p14="http://schemas.microsoft.com/office/powerpoint/2010/main" val="406897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SAMPLE.PLOTS -&gt; 3 TYPES OF EXCEL PLOTS</a:t>
            </a:r>
            <a:endParaRPr lang="en-US" dirty="0"/>
          </a:p>
        </p:txBody>
      </p:sp>
      <p:pic>
        <p:nvPicPr>
          <p:cNvPr id="3" name="Picture 2" descr="Screen Shot 2017-03-05 at 6.53.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22" y="1265054"/>
            <a:ext cx="7981510" cy="5391808"/>
          </a:xfrm>
          <a:prstGeom prst="rect">
            <a:avLst/>
          </a:prstGeom>
        </p:spPr>
      </p:pic>
    </p:spTree>
    <p:extLst>
      <p:ext uri="{BB962C8B-B14F-4D97-AF65-F5344CB8AC3E}">
        <p14:creationId xmlns:p14="http://schemas.microsoft.com/office/powerpoint/2010/main" val="406897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PANOPLY -&gt; MAPS</a:t>
            </a:r>
            <a:endParaRPr lang="en-US" dirty="0"/>
          </a:p>
        </p:txBody>
      </p:sp>
      <p:pic>
        <p:nvPicPr>
          <p:cNvPr id="4" name="Picture 3" descr="Screen Shot 2017-03-05 at 6.56.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56" y="1310400"/>
            <a:ext cx="8035557" cy="5270704"/>
          </a:xfrm>
          <a:prstGeom prst="rect">
            <a:avLst/>
          </a:prstGeom>
        </p:spPr>
      </p:pic>
    </p:spTree>
    <p:extLst>
      <p:ext uri="{BB962C8B-B14F-4D97-AF65-F5344CB8AC3E}">
        <p14:creationId xmlns:p14="http://schemas.microsoft.com/office/powerpoint/2010/main" val="424921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PANOPLY -&gt; MAPS </a:t>
            </a:r>
            <a:endParaRPr lang="en-US" dirty="0"/>
          </a:p>
        </p:txBody>
      </p:sp>
      <p:pic>
        <p:nvPicPr>
          <p:cNvPr id="6" name="Picture 5" descr="monsoon.precip.png"/>
          <p:cNvPicPr>
            <a:picLocks noChangeAspect="1"/>
          </p:cNvPicPr>
          <p:nvPr/>
        </p:nvPicPr>
        <p:blipFill rotWithShape="1">
          <a:blip r:embed="rId2">
            <a:extLst>
              <a:ext uri="{28A0092B-C50C-407E-A947-70E740481C1C}">
                <a14:useLocalDpi xmlns:a14="http://schemas.microsoft.com/office/drawing/2010/main" val="0"/>
              </a:ext>
            </a:extLst>
          </a:blip>
          <a:srcRect l="11526" t="2111" r="11784" b="3077"/>
          <a:stretch/>
        </p:blipFill>
        <p:spPr>
          <a:xfrm>
            <a:off x="1026884" y="1273830"/>
            <a:ext cx="6620702" cy="5357625"/>
          </a:xfrm>
          <a:prstGeom prst="rect">
            <a:avLst/>
          </a:prstGeom>
        </p:spPr>
      </p:pic>
    </p:spTree>
    <p:extLst>
      <p:ext uri="{BB962C8B-B14F-4D97-AF65-F5344CB8AC3E}">
        <p14:creationId xmlns:p14="http://schemas.microsoft.com/office/powerpoint/2010/main" val="10252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TIME …</a:t>
            </a:r>
            <a:endParaRPr lang="en-US" dirty="0"/>
          </a:p>
        </p:txBody>
      </p:sp>
      <p:sp>
        <p:nvSpPr>
          <p:cNvPr id="3" name="Content Placeholder 2"/>
          <p:cNvSpPr>
            <a:spLocks noGrp="1"/>
          </p:cNvSpPr>
          <p:nvPr>
            <p:ph idx="1"/>
          </p:nvPr>
        </p:nvSpPr>
        <p:spPr>
          <a:xfrm>
            <a:off x="369156" y="1365910"/>
            <a:ext cx="8355744" cy="4900420"/>
          </a:xfrm>
        </p:spPr>
        <p:txBody>
          <a:bodyPr>
            <a:normAutofit/>
          </a:bodyPr>
          <a:lstStyle/>
          <a:p>
            <a:r>
              <a:rPr lang="en-US" sz="2800" dirty="0" smtClean="0">
                <a:solidFill>
                  <a:schemeClr val="bg1">
                    <a:lumMod val="50000"/>
                  </a:schemeClr>
                </a:solidFill>
              </a:rPr>
              <a:t>STEPS FOUR and FIVE: Plot the weather station projections using Excel, and plot the gridded data using a program called Panoply.</a:t>
            </a:r>
            <a:endParaRPr lang="en-US" sz="2800" dirty="0">
              <a:solidFill>
                <a:schemeClr val="bg1">
                  <a:lumMod val="50000"/>
                </a:schemeClr>
              </a:solidFill>
            </a:endParaRPr>
          </a:p>
          <a:p>
            <a:r>
              <a:rPr lang="en-US" sz="2800" dirty="0" smtClean="0"/>
              <a:t>STEPS SIX and SEVEN: Explore the differences between station data versus gridded data, and calculate many more indicators.</a:t>
            </a:r>
            <a:endParaRPr lang="en-US" sz="2800" dirty="0"/>
          </a:p>
        </p:txBody>
      </p:sp>
    </p:spTree>
    <p:extLst>
      <p:ext uri="{BB962C8B-B14F-4D97-AF65-F5344CB8AC3E}">
        <p14:creationId xmlns:p14="http://schemas.microsoft.com/office/powerpoint/2010/main" val="39649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11 at 2.43.14 PM.PNG"/>
          <p:cNvPicPr>
            <a:picLocks noChangeAspect="1"/>
          </p:cNvPicPr>
          <p:nvPr/>
        </p:nvPicPr>
        <p:blipFill rotWithShape="1">
          <a:blip r:embed="rId3">
            <a:extLst>
              <a:ext uri="{28A0092B-C50C-407E-A947-70E740481C1C}">
                <a14:useLocalDpi xmlns:a14="http://schemas.microsoft.com/office/drawing/2010/main" val="0"/>
              </a:ext>
            </a:extLst>
          </a:blip>
          <a:srcRect l="17058"/>
          <a:stretch/>
        </p:blipFill>
        <p:spPr>
          <a:xfrm>
            <a:off x="189778" y="265294"/>
            <a:ext cx="8700222" cy="6338711"/>
          </a:xfrm>
          <a:prstGeom prst="rect">
            <a:avLst/>
          </a:prstGeom>
        </p:spPr>
      </p:pic>
      <p:sp>
        <p:nvSpPr>
          <p:cNvPr id="5" name="Up Arrow 4"/>
          <p:cNvSpPr/>
          <p:nvPr/>
        </p:nvSpPr>
        <p:spPr>
          <a:xfrm>
            <a:off x="5705492" y="1481673"/>
            <a:ext cx="548718" cy="2040025"/>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09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7556" y="3203221"/>
            <a:ext cx="8725269" cy="3293209"/>
          </a:xfrm>
          <a:prstGeom prst="rect">
            <a:avLst/>
          </a:prstGeom>
          <a:noFill/>
        </p:spPr>
        <p:txBody>
          <a:bodyPr wrap="square" rtlCol="0">
            <a:spAutoFit/>
          </a:bodyPr>
          <a:lstStyle/>
          <a:p>
            <a:pPr algn="ctr"/>
            <a:r>
              <a:rPr lang="en-US" sz="5200" dirty="0" smtClean="0"/>
              <a:t>Planning for the future </a:t>
            </a:r>
          </a:p>
          <a:p>
            <a:pPr algn="ctr"/>
            <a:r>
              <a:rPr lang="en-US" sz="5200" dirty="0" smtClean="0"/>
              <a:t>based on the past </a:t>
            </a:r>
          </a:p>
          <a:p>
            <a:pPr algn="ctr"/>
            <a:r>
              <a:rPr lang="en-US" sz="5200" dirty="0" smtClean="0"/>
              <a:t>is like driving down the road looking in the rear-view mirror.</a:t>
            </a:r>
            <a:endParaRPr lang="en-US" sz="5200" dirty="0"/>
          </a:p>
        </p:txBody>
      </p:sp>
      <p:pic>
        <p:nvPicPr>
          <p:cNvPr id="2" name="Picture 1" descr="Screen Shot 2016-02-24 at 2.00.13 PM.PNG"/>
          <p:cNvPicPr>
            <a:picLocks noChangeAspect="1"/>
          </p:cNvPicPr>
          <p:nvPr/>
        </p:nvPicPr>
        <p:blipFill rotWithShape="1">
          <a:blip r:embed="rId3">
            <a:extLst>
              <a:ext uri="{28A0092B-C50C-407E-A947-70E740481C1C}">
                <a14:useLocalDpi xmlns:a14="http://schemas.microsoft.com/office/drawing/2010/main" val="0"/>
              </a:ext>
            </a:extLst>
          </a:blip>
          <a:srcRect t="11919"/>
          <a:stretch/>
        </p:blipFill>
        <p:spPr>
          <a:xfrm>
            <a:off x="197556" y="293700"/>
            <a:ext cx="8725269" cy="3007305"/>
          </a:xfrm>
          <a:prstGeom prst="rect">
            <a:avLst/>
          </a:prstGeom>
        </p:spPr>
      </p:pic>
    </p:spTree>
    <p:extLst>
      <p:ext uri="{BB962C8B-B14F-4D97-AF65-F5344CB8AC3E}">
        <p14:creationId xmlns:p14="http://schemas.microsoft.com/office/powerpoint/2010/main" val="1539516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sz="4400" b="1" dirty="0" smtClean="0"/>
              <a:t>INDICATORS</a:t>
            </a:r>
            <a:r>
              <a:rPr lang="en-US" dirty="0" smtClean="0"/>
              <a:t>?</a:t>
            </a:r>
            <a:endParaRPr lang="en-US" dirty="0"/>
          </a:p>
        </p:txBody>
      </p:sp>
      <p:sp>
        <p:nvSpPr>
          <p:cNvPr id="3" name="Content Placeholder 2"/>
          <p:cNvSpPr>
            <a:spLocks noGrp="1"/>
          </p:cNvSpPr>
          <p:nvPr>
            <p:ph idx="1"/>
          </p:nvPr>
        </p:nvSpPr>
        <p:spPr>
          <a:xfrm>
            <a:off x="428221" y="1365910"/>
            <a:ext cx="8296679" cy="4900420"/>
          </a:xfrm>
        </p:spPr>
        <p:txBody>
          <a:bodyPr>
            <a:normAutofit/>
          </a:bodyPr>
          <a:lstStyle/>
          <a:p>
            <a:r>
              <a:rPr lang="en-US" sz="2800" i="1" dirty="0" smtClean="0"/>
              <a:t>Indicators</a:t>
            </a:r>
            <a:r>
              <a:rPr lang="en-US" sz="2800" dirty="0" smtClean="0"/>
              <a:t> are metrics that can </a:t>
            </a:r>
            <a:r>
              <a:rPr lang="en-US" sz="2800" dirty="0"/>
              <a:t>be used to understand how </a:t>
            </a:r>
            <a:r>
              <a:rPr lang="en-US" sz="2800" dirty="0" smtClean="0"/>
              <a:t>climate conditions </a:t>
            </a:r>
            <a:r>
              <a:rPr lang="en-US" sz="2800" dirty="0"/>
              <a:t>are </a:t>
            </a:r>
            <a:r>
              <a:rPr lang="en-US" sz="2800" dirty="0" smtClean="0"/>
              <a:t>changing.</a:t>
            </a:r>
          </a:p>
          <a:p>
            <a:r>
              <a:rPr lang="en-US" sz="2800" dirty="0" smtClean="0"/>
              <a:t>We are using indicators based on maximum and minimum temperature and precipitation.</a:t>
            </a:r>
          </a:p>
          <a:p>
            <a:r>
              <a:rPr lang="en-US" sz="2800" dirty="0" smtClean="0"/>
              <a:t>This code allows you to calculate three types of indicators:</a:t>
            </a:r>
          </a:p>
          <a:p>
            <a:pPr marL="863600" lvl="1" indent="-514350">
              <a:buFont typeface="+mj-lt"/>
              <a:buAutoNum type="arabicPeriod"/>
            </a:pPr>
            <a:r>
              <a:rPr lang="en-US" sz="2600" dirty="0" smtClean="0"/>
              <a:t>Annual or seasonal averages</a:t>
            </a:r>
          </a:p>
          <a:p>
            <a:pPr marL="863600" lvl="1" indent="-514350">
              <a:buFont typeface="+mj-lt"/>
              <a:buAutoNum type="arabicPeriod"/>
            </a:pPr>
            <a:r>
              <a:rPr lang="en-US" sz="2600" dirty="0" smtClean="0"/>
              <a:t>Days per year above or below a threshold</a:t>
            </a:r>
          </a:p>
          <a:p>
            <a:pPr marL="863600" lvl="1" indent="-514350">
              <a:buFont typeface="+mj-lt"/>
              <a:buAutoNum type="arabicPeriod"/>
            </a:pPr>
            <a:r>
              <a:rPr lang="en-US" sz="2600" dirty="0" smtClean="0"/>
              <a:t>Record hot, cold, and wet conditions each year</a:t>
            </a:r>
            <a:endParaRPr lang="en-US" sz="2600" dirty="0"/>
          </a:p>
        </p:txBody>
      </p:sp>
    </p:spTree>
    <p:extLst>
      <p:ext uri="{BB962C8B-B14F-4D97-AF65-F5344CB8AC3E}">
        <p14:creationId xmlns:p14="http://schemas.microsoft.com/office/powerpoint/2010/main" val="197170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763" r="21284"/>
          <a:stretch/>
        </p:blipFill>
        <p:spPr>
          <a:xfrm>
            <a:off x="279401" y="1432579"/>
            <a:ext cx="6395156" cy="5162130"/>
          </a:xfrm>
          <a:prstGeom prst="rect">
            <a:avLst/>
          </a:prstGeom>
        </p:spPr>
      </p:pic>
      <p:sp>
        <p:nvSpPr>
          <p:cNvPr id="2" name="Title 1"/>
          <p:cNvSpPr>
            <a:spLocks noGrp="1"/>
          </p:cNvSpPr>
          <p:nvPr>
            <p:ph type="title"/>
          </p:nvPr>
        </p:nvSpPr>
        <p:spPr/>
        <p:txBody>
          <a:bodyPr>
            <a:normAutofit/>
          </a:bodyPr>
          <a:lstStyle/>
          <a:p>
            <a:r>
              <a:rPr lang="en-US" dirty="0" smtClean="0"/>
              <a:t>We calculate indicators for 2 futures</a:t>
            </a:r>
            <a:endParaRPr lang="en-US" dirty="0"/>
          </a:p>
        </p:txBody>
      </p:sp>
      <p:pic>
        <p:nvPicPr>
          <p:cNvPr id="8" name="Picture 7"/>
          <p:cNvPicPr>
            <a:picLocks noChangeAspect="1"/>
          </p:cNvPicPr>
          <p:nvPr/>
        </p:nvPicPr>
        <p:blipFill>
          <a:blip r:embed="rId4"/>
          <a:stretch>
            <a:fillRect/>
          </a:stretch>
        </p:blipFill>
        <p:spPr>
          <a:xfrm>
            <a:off x="6488144" y="1707655"/>
            <a:ext cx="2304257" cy="1440161"/>
          </a:xfrm>
          <a:prstGeom prst="rect">
            <a:avLst/>
          </a:prstGeom>
        </p:spPr>
      </p:pic>
      <p:pic>
        <p:nvPicPr>
          <p:cNvPr id="9" name="Picture 8"/>
          <p:cNvPicPr>
            <a:picLocks noChangeAspect="1"/>
          </p:cNvPicPr>
          <p:nvPr/>
        </p:nvPicPr>
        <p:blipFill>
          <a:blip r:embed="rId5"/>
          <a:stretch>
            <a:fillRect/>
          </a:stretch>
        </p:blipFill>
        <p:spPr>
          <a:xfrm>
            <a:off x="6488144" y="3455875"/>
            <a:ext cx="2304256" cy="1515784"/>
          </a:xfrm>
          <a:prstGeom prst="rect">
            <a:avLst/>
          </a:prstGeom>
        </p:spPr>
      </p:pic>
    </p:spTree>
    <p:extLst>
      <p:ext uri="{BB962C8B-B14F-4D97-AF65-F5344CB8AC3E}">
        <p14:creationId xmlns:p14="http://schemas.microsoft.com/office/powerpoint/2010/main" val="2652176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STEPS FOR TODAY</a:t>
            </a:r>
            <a:endParaRPr lang="en-US" dirty="0"/>
          </a:p>
        </p:txBody>
      </p:sp>
      <p:sp>
        <p:nvSpPr>
          <p:cNvPr id="3" name="Content Placeholder 2"/>
          <p:cNvSpPr>
            <a:spLocks noGrp="1"/>
          </p:cNvSpPr>
          <p:nvPr>
            <p:ph idx="1"/>
          </p:nvPr>
        </p:nvSpPr>
        <p:spPr>
          <a:xfrm>
            <a:off x="369156" y="1365910"/>
            <a:ext cx="8355744" cy="4900420"/>
          </a:xfrm>
        </p:spPr>
        <p:txBody>
          <a:bodyPr>
            <a:normAutofit/>
          </a:bodyPr>
          <a:lstStyle/>
          <a:p>
            <a:r>
              <a:rPr lang="en-US" sz="2800" dirty="0" smtClean="0"/>
              <a:t>STEP ONE: Open </a:t>
            </a:r>
            <a:r>
              <a:rPr lang="en-US" sz="2800" dirty="0"/>
              <a:t>the statistical programming package R on your computer. </a:t>
            </a:r>
            <a:r>
              <a:rPr lang="en-US" sz="2800" dirty="0" smtClean="0"/>
              <a:t>Follow the instructions so the program knows where to find the directories it will need. The information you will need to enter should be written on the whiteboard here in the room.</a:t>
            </a:r>
            <a:endParaRPr lang="en-US" sz="2800" dirty="0"/>
          </a:p>
          <a:p>
            <a:r>
              <a:rPr lang="en-US" sz="2800" dirty="0" smtClean="0"/>
              <a:t>STEPS TWO and THREE: Calculate climate indicators using two types of data: (1) weather station data for one of 64 different stations around India, and (2) gridded data covering all of India.</a:t>
            </a:r>
            <a:endParaRPr lang="en-US" sz="2800" dirty="0"/>
          </a:p>
        </p:txBody>
      </p:sp>
      <p:sp>
        <p:nvSpPr>
          <p:cNvPr id="4" name="TextBox 3"/>
          <p:cNvSpPr txBox="1"/>
          <p:nvPr/>
        </p:nvSpPr>
        <p:spPr>
          <a:xfrm>
            <a:off x="648559" y="5647169"/>
            <a:ext cx="8265254" cy="954107"/>
          </a:xfrm>
          <a:prstGeom prst="rect">
            <a:avLst/>
          </a:prstGeom>
          <a:noFill/>
        </p:spPr>
        <p:txBody>
          <a:bodyPr wrap="square" rtlCol="0">
            <a:spAutoFit/>
          </a:bodyPr>
          <a:lstStyle/>
          <a:p>
            <a:pPr algn="ctr"/>
            <a:r>
              <a:rPr lang="en-US" sz="2800" b="1" dirty="0" smtClean="0">
                <a:solidFill>
                  <a:srgbClr val="800000"/>
                </a:solidFill>
              </a:rPr>
              <a:t>JUST FOLLOW THE INSTRUCTIONS </a:t>
            </a:r>
          </a:p>
          <a:p>
            <a:pPr algn="ctr"/>
            <a:r>
              <a:rPr lang="en-US" sz="2800" b="1" dirty="0" smtClean="0">
                <a:solidFill>
                  <a:srgbClr val="800000"/>
                </a:solidFill>
              </a:rPr>
              <a:t>AND ASK FOR ASSISTANCE IF YOU NEED IT!</a:t>
            </a:r>
            <a:endParaRPr lang="en-US" sz="2800" b="1" dirty="0">
              <a:solidFill>
                <a:srgbClr val="800000"/>
              </a:solidFill>
            </a:endParaRPr>
          </a:p>
        </p:txBody>
      </p:sp>
    </p:spTree>
    <p:extLst>
      <p:ext uri="{BB962C8B-B14F-4D97-AF65-F5344CB8AC3E}">
        <p14:creationId xmlns:p14="http://schemas.microsoft.com/office/powerpoint/2010/main" val="339487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TIME …</a:t>
            </a:r>
            <a:endParaRPr lang="en-US" dirty="0"/>
          </a:p>
        </p:txBody>
      </p:sp>
      <p:sp>
        <p:nvSpPr>
          <p:cNvPr id="3" name="Content Placeholder 2"/>
          <p:cNvSpPr>
            <a:spLocks noGrp="1"/>
          </p:cNvSpPr>
          <p:nvPr>
            <p:ph idx="1"/>
          </p:nvPr>
        </p:nvSpPr>
        <p:spPr>
          <a:xfrm>
            <a:off x="369156" y="1365910"/>
            <a:ext cx="8355744" cy="4900420"/>
          </a:xfrm>
        </p:spPr>
        <p:txBody>
          <a:bodyPr>
            <a:normAutofit/>
          </a:bodyPr>
          <a:lstStyle/>
          <a:p>
            <a:r>
              <a:rPr lang="en-US" sz="2800" dirty="0" smtClean="0"/>
              <a:t>STEPS FOUR and FIVE: Plot the weather station projections using Excel, and plot the gridded data using a program called Panoply.</a:t>
            </a:r>
            <a:endParaRPr lang="en-US" sz="2800" dirty="0"/>
          </a:p>
        </p:txBody>
      </p:sp>
    </p:spTree>
    <p:extLst>
      <p:ext uri="{BB962C8B-B14F-4D97-AF65-F5344CB8AC3E}">
        <p14:creationId xmlns:p14="http://schemas.microsoft.com/office/powerpoint/2010/main" val="7201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SAMPLE.PLOTS -&gt; 3 TYPES OF EXCEL PLOTS</a:t>
            </a:r>
            <a:endParaRPr lang="en-US" dirty="0"/>
          </a:p>
        </p:txBody>
      </p:sp>
      <p:pic>
        <p:nvPicPr>
          <p:cNvPr id="5" name="Picture 4" descr="Screen Shot 2017-03-05 at 6.49.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078"/>
            <a:ext cx="9144000" cy="3064110"/>
          </a:xfrm>
          <a:prstGeom prst="rect">
            <a:avLst/>
          </a:prstGeom>
        </p:spPr>
      </p:pic>
      <p:sp>
        <p:nvSpPr>
          <p:cNvPr id="6" name="Up Arrow 5"/>
          <p:cNvSpPr/>
          <p:nvPr/>
        </p:nvSpPr>
        <p:spPr>
          <a:xfrm>
            <a:off x="5066863" y="4234048"/>
            <a:ext cx="1432234" cy="1877886"/>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Up Arrow 6"/>
          <p:cNvSpPr/>
          <p:nvPr/>
        </p:nvSpPr>
        <p:spPr>
          <a:xfrm>
            <a:off x="4003216" y="4234048"/>
            <a:ext cx="1432234" cy="1877886"/>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Rectangle 2"/>
          <p:cNvSpPr/>
          <p:nvPr/>
        </p:nvSpPr>
        <p:spPr>
          <a:xfrm>
            <a:off x="4269677" y="4012462"/>
            <a:ext cx="1959187" cy="410726"/>
          </a:xfrm>
          <a:prstGeom prst="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2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SAMPLE.PLOTS -&gt; 3 TYPES OF EXCEL PLOTS</a:t>
            </a:r>
            <a:endParaRPr lang="en-US" dirty="0"/>
          </a:p>
        </p:txBody>
      </p:sp>
      <p:pic>
        <p:nvPicPr>
          <p:cNvPr id="5" name="Picture 4" descr="Screen Shot 2017-03-05 at 6.49.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078"/>
            <a:ext cx="9144000" cy="3064110"/>
          </a:xfrm>
          <a:prstGeom prst="rect">
            <a:avLst/>
          </a:prstGeom>
        </p:spPr>
      </p:pic>
      <p:sp>
        <p:nvSpPr>
          <p:cNvPr id="6" name="Up Arrow 5"/>
          <p:cNvSpPr/>
          <p:nvPr/>
        </p:nvSpPr>
        <p:spPr>
          <a:xfrm>
            <a:off x="2351024" y="4234048"/>
            <a:ext cx="1432234" cy="187788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1287377" y="4234048"/>
            <a:ext cx="1432234" cy="187788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287377" y="4028685"/>
            <a:ext cx="3252533" cy="410726"/>
          </a:xfrm>
          <a:prstGeom prst="rect">
            <a:avLst/>
          </a:prstGeom>
          <a:noFill/>
          <a:ln w="571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3341145" y="4234048"/>
            <a:ext cx="1432234" cy="187788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139805"/>
      </p:ext>
    </p:extLst>
  </p:cSld>
  <p:clrMapOvr>
    <a:masterClrMapping/>
  </p:clrMapOvr>
</p:sld>
</file>

<file path=ppt/theme/theme1.xml><?xml version="1.0" encoding="utf-8"?>
<a:theme xmlns:a="http://schemas.openxmlformats.org/drawingml/2006/main" name="Climate.Projections.Master">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Climate.Projections.Master.thmx</Template>
  <TotalTime>90</TotalTime>
  <Words>409</Words>
  <Application>Microsoft Macintosh PowerPoint</Application>
  <PresentationFormat>On-screen Show (4:3)</PresentationFormat>
  <Paragraphs>38</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Climate.Projections.Master</vt:lpstr>
      <vt:lpstr>Climate Exercise – Day 1</vt:lpstr>
      <vt:lpstr>PowerPoint Presentation</vt:lpstr>
      <vt:lpstr>PowerPoint Presentation</vt:lpstr>
      <vt:lpstr>WHAT ARE INDICATORS?</vt:lpstr>
      <vt:lpstr>We calculate indicators for 2 futures</vt:lpstr>
      <vt:lpstr>THE STEPS FOR TODAY</vt:lpstr>
      <vt:lpstr>IF YOU HAVE TIME …</vt:lpstr>
      <vt:lpstr>SAMPLE.PLOTS -&gt; 3 TYPES OF EXCEL PLOTS</vt:lpstr>
      <vt:lpstr>SAMPLE.PLOTS -&gt; 3 TYPES OF EXCEL PLOTS</vt:lpstr>
      <vt:lpstr>SAMPLE.PLOTS -&gt; 3 TYPES OF EXCEL PLOTS</vt:lpstr>
      <vt:lpstr>SAMPLE.PLOTS -&gt; 3 TYPES OF EXCEL PLOTS</vt:lpstr>
      <vt:lpstr>SAMPLE.PLOTS -&gt; 3 TYPES OF EXCEL PLOTS</vt:lpstr>
      <vt:lpstr>PANOPLY -&gt; MAPS</vt:lpstr>
      <vt:lpstr>PANOPLY -&gt; MAPS </vt:lpstr>
      <vt:lpstr>IF YOU HAVE TIME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climate exercise</dc:title>
  <dc:creator>Katharine Hayhoe</dc:creator>
  <cp:lastModifiedBy>Katharine Hayhoe</cp:lastModifiedBy>
  <cp:revision>15</cp:revision>
  <dcterms:created xsi:type="dcterms:W3CDTF">2017-03-05T23:37:52Z</dcterms:created>
  <dcterms:modified xsi:type="dcterms:W3CDTF">2017-03-06T02:38:05Z</dcterms:modified>
</cp:coreProperties>
</file>